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65BF5-7ADD-4FC7-AD51-D55B147B166F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DF8C9-0846-4F6B-B882-F471C65A13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8580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DF8C9-0846-4F6B-B882-F471C65A13E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15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DF8C9-0846-4F6B-B882-F471C65A13E6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959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070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04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431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0522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83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127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088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88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4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84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37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2A7F-CA0D-40CC-9E0C-8C9CB1B6FFDE}" type="datetimeFigureOut">
              <a:rPr lang="en-IN" smtClean="0"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7042F-3BE1-4AEF-A4C9-9CDFD6F2D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030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1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4544" y="548680"/>
            <a:ext cx="9252520" cy="1107554"/>
          </a:xfrm>
        </p:spPr>
        <p:txBody>
          <a:bodyPr/>
          <a:lstStyle/>
          <a:p>
            <a:r>
              <a:rPr lang="en-US" sz="4000" b="1" dirty="0"/>
              <a:t>Welcome to Alvista Time Square</a:t>
            </a:r>
            <a:endParaRPr lang="en-IN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826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PROJECT BY                   ALVISTA </a:t>
            </a:r>
            <a:r>
              <a:rPr lang="en-IN" dirty="0" smtClean="0"/>
              <a:t> </a:t>
            </a:r>
          </a:p>
          <a:p>
            <a:r>
              <a:rPr lang="en-US" sz="1200" dirty="0" smtClean="0"/>
              <a:t>                                                           LAND TO LANDMARK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59828C8B-A2BB-5016-202C-3DFA855CC4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216" b="61813" l="23525" r="837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26" t="40014" r="16516" b="40467"/>
          <a:stretch/>
        </p:blipFill>
        <p:spPr>
          <a:xfrm>
            <a:off x="1299625" y="15558"/>
            <a:ext cx="2470314" cy="5638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Rectangle 6"/>
          <p:cNvSpPr/>
          <p:nvPr/>
        </p:nvSpPr>
        <p:spPr>
          <a:xfrm>
            <a:off x="2843808" y="1370896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Located on GT Road </a:t>
            </a:r>
            <a:r>
              <a:rPr lang="en-US" sz="2000" b="1" dirty="0" err="1" smtClean="0"/>
              <a:t>Bathinda</a:t>
            </a:r>
            <a:r>
              <a:rPr lang="en-US" sz="2000" b="1" dirty="0" smtClean="0"/>
              <a:t> adjoining D-MART, </a:t>
            </a:r>
            <a:r>
              <a:rPr lang="en-US" sz="2000" b="1" dirty="0"/>
              <a:t>the nearest approved project to the proposed bus stand.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417723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"/>
                    </a14:imgEffect>
                    <a14:imgEffect>
                      <a14:brightnessContrast bright="16000" contrast="-48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72408"/>
            <a:ext cx="374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u="sng" dirty="0"/>
              <a:t>Project Overview</a:t>
            </a:r>
            <a:endParaRPr lang="en-IN" sz="3200" u="sng" dirty="0"/>
          </a:p>
        </p:txBody>
      </p:sp>
      <p:sp>
        <p:nvSpPr>
          <p:cNvPr id="5" name="Rectangle 4"/>
          <p:cNvSpPr/>
          <p:nvPr/>
        </p:nvSpPr>
        <p:spPr>
          <a:xfrm>
            <a:off x="241792" y="78808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Highlighting the Alvista Time Square Project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640622" y="5661248"/>
            <a:ext cx="72437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Incorporates innovative and modern architectural designs.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/>
              <a:t>Table of contents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650312" y="1772816"/>
            <a:ext cx="3432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Unveiling the 6.37 Acres of Luxury</a:t>
            </a:r>
            <a:endParaRPr lang="en-IN" b="1" dirty="0"/>
          </a:p>
        </p:txBody>
      </p:sp>
      <p:sp>
        <p:nvSpPr>
          <p:cNvPr id="12" name="Rectangle 11"/>
          <p:cNvSpPr/>
          <p:nvPr/>
        </p:nvSpPr>
        <p:spPr>
          <a:xfrm>
            <a:off x="634224" y="2276872"/>
            <a:ext cx="4354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Experience Anchor Stores Like Never Before</a:t>
            </a:r>
            <a:endParaRPr lang="en-IN" b="1" dirty="0"/>
          </a:p>
        </p:txBody>
      </p:sp>
      <p:sp>
        <p:nvSpPr>
          <p:cNvPr id="13" name="Rectangle 12"/>
          <p:cNvSpPr/>
          <p:nvPr/>
        </p:nvSpPr>
        <p:spPr>
          <a:xfrm>
            <a:off x="670032" y="2780928"/>
            <a:ext cx="4176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Drive Thru Convenience at Your Fingertips</a:t>
            </a:r>
            <a:endParaRPr lang="en-IN" b="1" dirty="0"/>
          </a:p>
        </p:txBody>
      </p:sp>
      <p:sp>
        <p:nvSpPr>
          <p:cNvPr id="14" name="Rectangle 13"/>
          <p:cNvSpPr/>
          <p:nvPr/>
        </p:nvSpPr>
        <p:spPr>
          <a:xfrm>
            <a:off x="704775" y="3338408"/>
            <a:ext cx="3655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Ample Parking for Your Convenience</a:t>
            </a:r>
            <a:endParaRPr lang="en-IN" b="1" dirty="0"/>
          </a:p>
        </p:txBody>
      </p:sp>
      <p:sp>
        <p:nvSpPr>
          <p:cNvPr id="15" name="Rectangle 14"/>
          <p:cNvSpPr/>
          <p:nvPr/>
        </p:nvSpPr>
        <p:spPr>
          <a:xfrm>
            <a:off x="692602" y="3915638"/>
            <a:ext cx="4210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RERA </a:t>
            </a:r>
            <a:r>
              <a:rPr lang="en-US" b="1" dirty="0"/>
              <a:t>Approved Excellence at Time Square</a:t>
            </a:r>
            <a:endParaRPr lang="en-IN" b="1" dirty="0"/>
          </a:p>
        </p:txBody>
      </p:sp>
      <p:sp>
        <p:nvSpPr>
          <p:cNvPr id="16" name="Rectangle 15"/>
          <p:cNvSpPr/>
          <p:nvPr/>
        </p:nvSpPr>
        <p:spPr>
          <a:xfrm>
            <a:off x="650312" y="4509120"/>
            <a:ext cx="56086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Nearest Approved Project to Proposed Bus Stand</a:t>
            </a:r>
            <a:endParaRPr lang="en-IN" b="1" dirty="0"/>
          </a:p>
        </p:txBody>
      </p:sp>
      <p:sp>
        <p:nvSpPr>
          <p:cNvPr id="17" name="Rectangle 16"/>
          <p:cNvSpPr/>
          <p:nvPr/>
        </p:nvSpPr>
        <p:spPr>
          <a:xfrm>
            <a:off x="634224" y="5108922"/>
            <a:ext cx="3992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Your Gateway to a Beautiful Project Site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403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t="-42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6632"/>
            <a:ext cx="28793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cap="all" dirty="0">
                <a:solidFill>
                  <a:schemeClr val="bg2"/>
                </a:solidFill>
              </a:rPr>
              <a:t>RETAIL IMPACT</a:t>
            </a:r>
            <a:endParaRPr lang="en-IN" sz="1600" b="1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342" y="404664"/>
            <a:ext cx="77270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 dirty="0">
                <a:solidFill>
                  <a:schemeClr val="bg2"/>
                </a:solidFill>
              </a:rPr>
              <a:t>Anchor Stores</a:t>
            </a:r>
            <a:endParaRPr lang="en-IN" sz="4000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653" y="927884"/>
            <a:ext cx="8678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2"/>
                </a:solidFill>
              </a:rPr>
              <a:t>Importance of Anchor Stores in Driving Foot Traffic and Business Success</a:t>
            </a:r>
            <a:endParaRPr lang="en-IN" u="sng" dirty="0">
              <a:solidFill>
                <a:schemeClr val="bg2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51521" y="1916832"/>
            <a:ext cx="2088232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Anchor </a:t>
            </a:r>
            <a:r>
              <a:rPr lang="en-US" dirty="0"/>
              <a:t>stores are large retail stores that attract significant foot traffic and serve as the primary attractions in shopping malls.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92152" y="1916832"/>
            <a:ext cx="1984778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Anchor </a:t>
            </a:r>
            <a:r>
              <a:rPr lang="en-US" dirty="0"/>
              <a:t>stores play a vital role in drawing customers to the shopping center, benefiting other retailers by increasing overall visitor numbers.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98311" y="1916832"/>
            <a:ext cx="2191581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presence of anchor stores contributes to the overall success of the project by creating a strong retail environment and enhancing the project's visibility.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48264" y="1916832"/>
            <a:ext cx="2088232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600" dirty="0" smtClean="0"/>
              <a:t>Having </a:t>
            </a:r>
            <a:r>
              <a:rPr lang="en-US" sz="1600" dirty="0"/>
              <a:t>anchor stores can make the project more appealing to potential tenants by showcasing a diverse mix of established brands and attracting a broader customer base.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2185" y="2123728"/>
            <a:ext cx="1800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Definition of Anchor Stores</a:t>
            </a:r>
            <a:endParaRPr lang="en-IN" sz="2000" dirty="0"/>
          </a:p>
        </p:txBody>
      </p:sp>
      <p:sp>
        <p:nvSpPr>
          <p:cNvPr id="18" name="Rectangle 17"/>
          <p:cNvSpPr/>
          <p:nvPr/>
        </p:nvSpPr>
        <p:spPr>
          <a:xfrm>
            <a:off x="2611122" y="2123728"/>
            <a:ext cx="2243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Foot Traffic Generation</a:t>
            </a:r>
            <a:endParaRPr lang="en-IN" sz="2000" dirty="0"/>
          </a:p>
        </p:txBody>
      </p:sp>
      <p:sp>
        <p:nvSpPr>
          <p:cNvPr id="19" name="Rectangle 18"/>
          <p:cNvSpPr/>
          <p:nvPr/>
        </p:nvSpPr>
        <p:spPr>
          <a:xfrm>
            <a:off x="4759179" y="2132856"/>
            <a:ext cx="20019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Boost to Business Success</a:t>
            </a:r>
            <a:endParaRPr lang="en-IN" sz="2000" dirty="0"/>
          </a:p>
        </p:txBody>
      </p:sp>
      <p:sp>
        <p:nvSpPr>
          <p:cNvPr id="20" name="Rectangle 19"/>
          <p:cNvSpPr/>
          <p:nvPr/>
        </p:nvSpPr>
        <p:spPr>
          <a:xfrm>
            <a:off x="6907597" y="2132856"/>
            <a:ext cx="22900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Enhanced Tenant Attraction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9090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06" y="5023"/>
            <a:ext cx="3929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cap="all" dirty="0"/>
              <a:t>CUSTOMER CONVENIENCE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05682" y="374355"/>
            <a:ext cx="3842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/>
              <a:t>Drive-Thru Facility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124055" y="908720"/>
            <a:ext cx="617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Enhancing Customer Experience through Convenience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2" r="52280"/>
          <a:stretch/>
        </p:blipFill>
        <p:spPr>
          <a:xfrm>
            <a:off x="5292080" y="163704"/>
            <a:ext cx="3647872" cy="3259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343747" y="1844824"/>
            <a:ext cx="1467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Quick Service</a:t>
            </a:r>
            <a:endParaRPr lang="en-IN" u="sng" dirty="0"/>
          </a:p>
        </p:txBody>
      </p:sp>
      <p:sp>
        <p:nvSpPr>
          <p:cNvPr id="10" name="Rectangle 9"/>
          <p:cNvSpPr/>
          <p:nvPr/>
        </p:nvSpPr>
        <p:spPr>
          <a:xfrm>
            <a:off x="334939" y="21804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The drive-thru facility ensures rapid service, reducing waiting times for customers.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743" y="3054175"/>
            <a:ext cx="1508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  </a:t>
            </a:r>
            <a:r>
              <a:rPr lang="en-IN" b="1" u="sng" dirty="0" smtClean="0"/>
              <a:t>Convenience</a:t>
            </a:r>
            <a:endParaRPr lang="en-IN" u="sng" dirty="0"/>
          </a:p>
        </p:txBody>
      </p:sp>
      <p:sp>
        <p:nvSpPr>
          <p:cNvPr id="12" name="Rectangle 11"/>
          <p:cNvSpPr/>
          <p:nvPr/>
        </p:nvSpPr>
        <p:spPr>
          <a:xfrm>
            <a:off x="334939" y="3423507"/>
            <a:ext cx="5856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Customers </a:t>
            </a:r>
            <a:r>
              <a:rPr lang="en-US" dirty="0"/>
              <a:t>can enjoy the convenience of staying in their </a:t>
            </a:r>
            <a:r>
              <a:rPr lang="en-US" dirty="0" smtClean="0"/>
              <a:t>vehicles </a:t>
            </a:r>
            <a:r>
              <a:rPr lang="en-US" dirty="0"/>
              <a:t>while accessing products or services.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8618" y="4283804"/>
            <a:ext cx="1642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Increased Sales</a:t>
            </a:r>
            <a:endParaRPr lang="en-IN" u="sng" dirty="0"/>
          </a:p>
        </p:txBody>
      </p:sp>
      <p:sp>
        <p:nvSpPr>
          <p:cNvPr id="14" name="Rectangle 13"/>
          <p:cNvSpPr/>
          <p:nvPr/>
        </p:nvSpPr>
        <p:spPr>
          <a:xfrm>
            <a:off x="354524" y="4618002"/>
            <a:ext cx="7313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drive-thru feature has the potential to boost sales by catering to customers seeking fast and efficient transactions.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3647" y="5620598"/>
            <a:ext cx="2626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Modern Consumer Needs</a:t>
            </a:r>
            <a:endParaRPr lang="en-IN" u="sng" dirty="0"/>
          </a:p>
        </p:txBody>
      </p:sp>
      <p:sp>
        <p:nvSpPr>
          <p:cNvPr id="16" name="Rectangle 15"/>
          <p:cNvSpPr/>
          <p:nvPr/>
        </p:nvSpPr>
        <p:spPr>
          <a:xfrm>
            <a:off x="354524" y="5989930"/>
            <a:ext cx="7128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facility aligns with the modern consumer's preference for speed and convenience in their shopping experience.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55" y="4232121"/>
            <a:ext cx="883568" cy="4726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081" y="5373216"/>
            <a:ext cx="1359906" cy="6899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265" y="2964350"/>
            <a:ext cx="978024" cy="54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-28000" contrast="36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6632"/>
            <a:ext cx="47139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cap="all" dirty="0"/>
              <a:t>PARKING FACILITIES OVERVIEW</a:t>
            </a:r>
            <a:endParaRPr lang="en-IN" sz="1600" dirty="0"/>
          </a:p>
        </p:txBody>
      </p:sp>
      <p:sp>
        <p:nvSpPr>
          <p:cNvPr id="5" name="Rectangle 4"/>
          <p:cNvSpPr/>
          <p:nvPr/>
        </p:nvSpPr>
        <p:spPr>
          <a:xfrm>
            <a:off x="189011" y="404664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/>
              <a:t>Spacious Parking</a:t>
            </a:r>
            <a:endParaRPr lang="en-IN" sz="3200" dirty="0"/>
          </a:p>
        </p:txBody>
      </p:sp>
      <p:sp>
        <p:nvSpPr>
          <p:cNvPr id="6" name="Rectangle 5"/>
          <p:cNvSpPr/>
          <p:nvPr/>
        </p:nvSpPr>
        <p:spPr>
          <a:xfrm>
            <a:off x="153341" y="90872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Enhanced Parking Experience at Alvista Time Square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13219" y="1794653"/>
            <a:ext cx="2484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Capacity of </a:t>
            </a:r>
            <a:r>
              <a:rPr lang="en-IN" b="1" u="sng" dirty="0" smtClean="0"/>
              <a:t>300 </a:t>
            </a:r>
            <a:r>
              <a:rPr lang="en-IN" b="1" u="sng" dirty="0"/>
              <a:t>Vehicles</a:t>
            </a:r>
            <a:endParaRPr lang="en-IN" u="sng" dirty="0"/>
          </a:p>
        </p:txBody>
      </p:sp>
      <p:sp>
        <p:nvSpPr>
          <p:cNvPr id="8" name="Rectangle 7"/>
          <p:cNvSpPr/>
          <p:nvPr/>
        </p:nvSpPr>
        <p:spPr>
          <a:xfrm>
            <a:off x="113218" y="2204864"/>
            <a:ext cx="8131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parking area accommodates up to </a:t>
            </a:r>
            <a:r>
              <a:rPr lang="en-US" dirty="0" smtClean="0"/>
              <a:t>300 </a:t>
            </a:r>
            <a:r>
              <a:rPr lang="en-US" dirty="0"/>
              <a:t>vehicles simultaneously, ensuring ample space for visitors.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9010" y="3229902"/>
            <a:ext cx="2924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Enhanced Security Measures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9010" y="3599233"/>
            <a:ext cx="8703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Advanced security systems and surveillance ensure the safety and protection of vehicles parked within the premises</a:t>
            </a:r>
            <a:r>
              <a:rPr lang="en-US" dirty="0" smtClean="0"/>
              <a:t>.</a:t>
            </a:r>
            <a:r>
              <a:rPr lang="en-IN" b="1" dirty="0"/>
              <a:t> 24/7 Security Surveillance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89011" y="4646723"/>
            <a:ext cx="2147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u="sng" dirty="0"/>
              <a:t>Convenient Layout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9010" y="5026181"/>
            <a:ext cx="79113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Designed with a user-friendly layout, the parking facilities offer easy navigation and accessibility</a:t>
            </a:r>
            <a:r>
              <a:rPr lang="en-US" dirty="0" smtClean="0"/>
              <a:t>. </a:t>
            </a:r>
            <a:r>
              <a:rPr lang="en-US" dirty="0"/>
              <a:t>Accessible parking spaces are available for individuals with special needs, ensuring inclusivity for all visitors.</a:t>
            </a:r>
          </a:p>
        </p:txBody>
      </p:sp>
    </p:spTree>
    <p:extLst>
      <p:ext uri="{BB962C8B-B14F-4D97-AF65-F5344CB8AC3E}">
        <p14:creationId xmlns:p14="http://schemas.microsoft.com/office/powerpoint/2010/main" val="34379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23"/>
            <a:ext cx="2732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cap="all" dirty="0"/>
              <a:t>REGULATORY COMPLIANCE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79512" y="374355"/>
            <a:ext cx="50226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RERA Approved Project</a:t>
            </a:r>
            <a:endParaRPr lang="en-IN" sz="2800" dirty="0"/>
          </a:p>
        </p:txBody>
      </p:sp>
      <p:sp>
        <p:nvSpPr>
          <p:cNvPr id="6" name="Rectangle 5"/>
          <p:cNvSpPr/>
          <p:nvPr/>
        </p:nvSpPr>
        <p:spPr>
          <a:xfrm>
            <a:off x="196718" y="760189"/>
            <a:ext cx="8767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/>
              <a:t>Enhancing Credibility and </a:t>
            </a:r>
            <a:r>
              <a:rPr lang="en-IN" sz="1600" dirty="0" smtClean="0"/>
              <a:t>Protection  </a:t>
            </a:r>
            <a:r>
              <a:rPr lang="en-IN" sz="2000" b="1" dirty="0" smtClean="0"/>
              <a:t>RERA no. PBRERA-BTI08-PC0247</a:t>
            </a:r>
            <a:endParaRPr lang="en-IN" b="1" dirty="0"/>
          </a:p>
        </p:txBody>
      </p:sp>
      <p:sp>
        <p:nvSpPr>
          <p:cNvPr id="7" name="Rectangle 6"/>
          <p:cNvSpPr/>
          <p:nvPr/>
        </p:nvSpPr>
        <p:spPr>
          <a:xfrm>
            <a:off x="196718" y="1916832"/>
            <a:ext cx="179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Consumer Rights</a:t>
            </a:r>
            <a:endParaRPr lang="en-IN" u="sng" dirty="0"/>
          </a:p>
        </p:txBody>
      </p:sp>
      <p:sp>
        <p:nvSpPr>
          <p:cNvPr id="8" name="Rectangle 7"/>
          <p:cNvSpPr/>
          <p:nvPr/>
        </p:nvSpPr>
        <p:spPr>
          <a:xfrm>
            <a:off x="220321" y="2286164"/>
            <a:ext cx="3631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Safeguards consumer rights and interests, promoting fair dealings and dispute resolution.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1972" y="4365104"/>
            <a:ext cx="2128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Customer Assurance</a:t>
            </a:r>
            <a:endParaRPr lang="en-IN" u="sng" dirty="0"/>
          </a:p>
        </p:txBody>
      </p:sp>
      <p:sp>
        <p:nvSpPr>
          <p:cNvPr id="10" name="Rectangle 9"/>
          <p:cNvSpPr/>
          <p:nvPr/>
        </p:nvSpPr>
        <p:spPr>
          <a:xfrm>
            <a:off x="301972" y="4734213"/>
            <a:ext cx="2916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Offers customers security against project delays and misrepresentation, fostering trust.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4168" y="1916832"/>
            <a:ext cx="239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Regulatory Compliance</a:t>
            </a:r>
            <a:endParaRPr lang="en-IN" u="sng" dirty="0"/>
          </a:p>
        </p:txBody>
      </p:sp>
      <p:sp>
        <p:nvSpPr>
          <p:cNvPr id="12" name="Rectangle 11"/>
          <p:cNvSpPr/>
          <p:nvPr/>
        </p:nvSpPr>
        <p:spPr>
          <a:xfrm>
            <a:off x="6084168" y="2286164"/>
            <a:ext cx="3150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Demonstrates adherence to RERA regulations, ensuring transparency and accountability.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4168" y="4371994"/>
            <a:ext cx="2084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Investor Confidence</a:t>
            </a:r>
            <a:endParaRPr lang="en-IN" u="sng" dirty="0"/>
          </a:p>
        </p:txBody>
      </p:sp>
      <p:sp>
        <p:nvSpPr>
          <p:cNvPr id="14" name="Rectangle 13"/>
          <p:cNvSpPr/>
          <p:nvPr/>
        </p:nvSpPr>
        <p:spPr>
          <a:xfrm>
            <a:off x="6084168" y="4731279"/>
            <a:ext cx="2646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Boosts trust among investors by providing legal protections and project legitimacy.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10989"/>
            <a:ext cx="2808312" cy="21933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565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7000" contrast="20000"/>
                    </a14:imgEffect>
                  </a14:imgLayer>
                </a14:imgProps>
              </a:ext>
            </a:extLst>
          </a:blip>
          <a:srcRect/>
          <a:stretch>
            <a:fillRect l="-32000" t="-28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676" y="3974"/>
            <a:ext cx="2620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cap="all" dirty="0"/>
              <a:t>ENVIRONMENTAL IMPACT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79512" y="397785"/>
            <a:ext cx="5627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/>
              <a:t>Abundant</a:t>
            </a:r>
            <a:r>
              <a:rPr lang="en-IN" sz="3200" b="1" dirty="0"/>
              <a:t> Green Spaces</a:t>
            </a:r>
            <a:endParaRPr lang="en-IN" sz="3200" dirty="0"/>
          </a:p>
        </p:txBody>
      </p:sp>
      <p:sp>
        <p:nvSpPr>
          <p:cNvPr id="6" name="Rectangle 5"/>
          <p:cNvSpPr/>
          <p:nvPr/>
        </p:nvSpPr>
        <p:spPr>
          <a:xfrm>
            <a:off x="202679" y="859450"/>
            <a:ext cx="3999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/>
              <a:t>Enhancing Well-being and Sustainability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233877" y="2276872"/>
            <a:ext cx="27776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u="sng" dirty="0"/>
              <a:t>Increased Oxygen Levels</a:t>
            </a:r>
            <a:endParaRPr lang="en-IN" sz="2000" u="sng" dirty="0"/>
          </a:p>
        </p:txBody>
      </p:sp>
      <p:sp>
        <p:nvSpPr>
          <p:cNvPr id="8" name="Rectangle 7"/>
          <p:cNvSpPr/>
          <p:nvPr/>
        </p:nvSpPr>
        <p:spPr>
          <a:xfrm>
            <a:off x="233877" y="3404840"/>
            <a:ext cx="2492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u="sng" dirty="0"/>
              <a:t>Natural Cooling Effect</a:t>
            </a:r>
            <a:endParaRPr lang="en-IN" sz="2000" u="sng" dirty="0"/>
          </a:p>
        </p:txBody>
      </p:sp>
      <p:sp>
        <p:nvSpPr>
          <p:cNvPr id="9" name="Rectangle 8"/>
          <p:cNvSpPr/>
          <p:nvPr/>
        </p:nvSpPr>
        <p:spPr>
          <a:xfrm>
            <a:off x="253198" y="4372217"/>
            <a:ext cx="26350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u="sng" dirty="0"/>
              <a:t>Biodiversity Promotion</a:t>
            </a:r>
            <a:endParaRPr lang="en-IN" sz="2000" u="sng" dirty="0"/>
          </a:p>
        </p:txBody>
      </p:sp>
      <p:sp>
        <p:nvSpPr>
          <p:cNvPr id="10" name="Rectangle 9"/>
          <p:cNvSpPr/>
          <p:nvPr/>
        </p:nvSpPr>
        <p:spPr>
          <a:xfrm>
            <a:off x="233877" y="5452686"/>
            <a:ext cx="2628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u="sng" dirty="0"/>
              <a:t>Community Recreation</a:t>
            </a:r>
            <a:endParaRPr lang="en-IN" sz="2000" u="sng" dirty="0"/>
          </a:p>
        </p:txBody>
      </p:sp>
      <p:sp>
        <p:nvSpPr>
          <p:cNvPr id="11" name="Rectangle 10"/>
          <p:cNvSpPr/>
          <p:nvPr/>
        </p:nvSpPr>
        <p:spPr>
          <a:xfrm>
            <a:off x="5292080" y="2132856"/>
            <a:ext cx="33123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Green open seating areas offer residents spaces for relaxation, social interaction, and recreational activities.</a:t>
            </a:r>
          </a:p>
        </p:txBody>
      </p:sp>
    </p:spTree>
    <p:extLst>
      <p:ext uri="{BB962C8B-B14F-4D97-AF65-F5344CB8AC3E}">
        <p14:creationId xmlns:p14="http://schemas.microsoft.com/office/powerpoint/2010/main" val="42406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brightnessContrast bright="-8000" contrast="-45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28600" y="-171400"/>
            <a:ext cx="8352928" cy="11430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FEATURES AND AMENITIES</a:t>
            </a:r>
            <a:endParaRPr lang="en-IN" b="1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04099"/>
              </p:ext>
            </p:extLst>
          </p:nvPr>
        </p:nvGraphicFramePr>
        <p:xfrm>
          <a:off x="107504" y="1268760"/>
          <a:ext cx="4680520" cy="474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0520"/>
              </a:tblGrid>
              <a:tr h="47491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1. Landscaping and Outdoor Spaces: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953637"/>
              </p:ext>
            </p:extLst>
          </p:nvPr>
        </p:nvGraphicFramePr>
        <p:xfrm>
          <a:off x="323528" y="1700808"/>
          <a:ext cx="4012158" cy="1359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2158"/>
              </a:tblGrid>
              <a:tr h="290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Well-maintained </a:t>
                      </a:r>
                      <a:r>
                        <a:rPr lang="en-US" sz="1200" u="none" strike="noStrike" dirty="0">
                          <a:effectLst/>
                        </a:rPr>
                        <a:t>landscaping with greenery, trees, and flowers.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Paved </a:t>
                      </a:r>
                      <a:r>
                        <a:rPr lang="en-US" sz="1100" u="none" strike="noStrike" dirty="0">
                          <a:effectLst/>
                        </a:rPr>
                        <a:t>walkways and pathways for easy navigation around the </a:t>
                      </a:r>
                      <a:r>
                        <a:rPr lang="en-US" sz="1100" u="none" strike="noStrike" dirty="0" smtClean="0">
                          <a:effectLst/>
                        </a:rPr>
                        <a:t>      property</a:t>
                      </a:r>
                      <a:r>
                        <a:rPr lang="en-US" sz="1100" u="none" strike="noStrike" dirty="0">
                          <a:effectLst/>
                        </a:rPr>
                        <a:t>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Outdoor seating areas or benches for relaxation and socializing.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5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Water features such as fountains or ponds to enhance the aesthetic appeal.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47104"/>
              </p:ext>
            </p:extLst>
          </p:nvPr>
        </p:nvGraphicFramePr>
        <p:xfrm>
          <a:off x="179512" y="3356992"/>
          <a:ext cx="3816425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6425"/>
              </a:tblGrid>
              <a:tr h="2286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Parking Facilities:</a:t>
                      </a: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308214"/>
              </p:ext>
            </p:extLst>
          </p:nvPr>
        </p:nvGraphicFramePr>
        <p:xfrm>
          <a:off x="395536" y="3717032"/>
          <a:ext cx="4279900" cy="586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99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Ample parking spaces for owners and visitors.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Designated parking areas for different types of vehicles (cars, motorcycles, bicycles).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07504" y="4725144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3. Security Measures: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928929"/>
              </p:ext>
            </p:extLst>
          </p:nvPr>
        </p:nvGraphicFramePr>
        <p:xfrm>
          <a:off x="395536" y="5062635"/>
          <a:ext cx="42799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99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Perimeter fencing or walls for added security.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lighting to illuminate the exterior of the building.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Security cameras and surveillance systems for monitoring the premises.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Security patrols or on-site security personnel to ensure safety.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24/7 security surveillance and on-site security personnel.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920896"/>
              </p:ext>
            </p:extLst>
          </p:nvPr>
        </p:nvGraphicFramePr>
        <p:xfrm>
          <a:off x="5508104" y="1412776"/>
          <a:ext cx="3240360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Signage</a:t>
                      </a:r>
                      <a:r>
                        <a:rPr lang="en-IN" sz="1200" b="1" u="none" strike="noStrike" dirty="0">
                          <a:effectLst/>
                        </a:rPr>
                        <a:t> </a:t>
                      </a:r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Branding:</a:t>
                      </a: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897975"/>
              </p:ext>
            </p:extLst>
          </p:nvPr>
        </p:nvGraphicFramePr>
        <p:xfrm>
          <a:off x="5724128" y="1844824"/>
          <a:ext cx="3096344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6344"/>
              </a:tblGrid>
              <a:tr h="2861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Clear and visible signage displaying the name and logo of the commercial outlet.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Directional signs to guide visitors to different areas of the property.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Illuminated signage for visibility at night.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522857"/>
              </p:ext>
            </p:extLst>
          </p:nvPr>
        </p:nvGraphicFramePr>
        <p:xfrm>
          <a:off x="5508104" y="3356992"/>
          <a:ext cx="3635896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5896"/>
              </a:tblGrid>
              <a:tr h="2286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Outdoor Amenities:</a:t>
                      </a: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459221"/>
              </p:ext>
            </p:extLst>
          </p:nvPr>
        </p:nvGraphicFramePr>
        <p:xfrm>
          <a:off x="5724128" y="3717032"/>
          <a:ext cx="2571998" cy="571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199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Recreational areas such as outdoor seating, picnic areas, or green spaces.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Outdoor lighting for safety and ambiance.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45380"/>
              </p:ext>
            </p:extLst>
          </p:nvPr>
        </p:nvGraphicFramePr>
        <p:xfrm>
          <a:off x="5508104" y="4725144"/>
          <a:ext cx="2952328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232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Exterior Maintenance</a:t>
                      </a:r>
                      <a:r>
                        <a:rPr lang="en-IN" sz="1200" b="1" u="none" strike="noStrike" dirty="0">
                          <a:effectLst/>
                        </a:rPr>
                        <a:t>: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499710"/>
              </p:ext>
            </p:extLst>
          </p:nvPr>
        </p:nvGraphicFramePr>
        <p:xfrm>
          <a:off x="5724128" y="5122593"/>
          <a:ext cx="2860030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0030"/>
              </a:tblGrid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Regular landscaping and grounds maintenance to keep the property looking attractive.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On-site maintenance staff for prompt repairs and maintenance.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77515"/>
              </p:ext>
            </p:extLst>
          </p:nvPr>
        </p:nvGraphicFramePr>
        <p:xfrm>
          <a:off x="107504" y="188640"/>
          <a:ext cx="4032448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244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7. Fiber Optic Cable Network: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541151"/>
              </p:ext>
            </p:extLst>
          </p:nvPr>
        </p:nvGraphicFramePr>
        <p:xfrm>
          <a:off x="323528" y="548680"/>
          <a:ext cx="3672408" cy="358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2408"/>
              </a:tblGrid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High-speed fiber optic cable network for internet and communication services.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39211"/>
              </p:ext>
            </p:extLst>
          </p:nvPr>
        </p:nvGraphicFramePr>
        <p:xfrm>
          <a:off x="179512" y="1628800"/>
          <a:ext cx="2137792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7792"/>
              </a:tblGrid>
              <a:tr h="2286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IN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Sewer Line:</a:t>
                      </a: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948197"/>
              </p:ext>
            </p:extLst>
          </p:nvPr>
        </p:nvGraphicFramePr>
        <p:xfrm>
          <a:off x="395536" y="1916832"/>
          <a:ext cx="3312368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36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Underground sewer lines for efficient waste disposal.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Manholes and access points for maintenance and inspections.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Proper drainage system to prevent waterlogging and sewage backup.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919020"/>
              </p:ext>
            </p:extLst>
          </p:nvPr>
        </p:nvGraphicFramePr>
        <p:xfrm>
          <a:off x="179512" y="3284984"/>
          <a:ext cx="4176464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6464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9. Sewage Treatment Plant (STP):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0716"/>
              </p:ext>
            </p:extLst>
          </p:nvPr>
        </p:nvGraphicFramePr>
        <p:xfrm>
          <a:off x="395536" y="3717032"/>
          <a:ext cx="4032448" cy="815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244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On-site sewage treatment plant for wastewater management.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Treatment processes to purify and recycle wastewater.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Compliance with environmental regulations for safe disposal of treated effluent.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077497"/>
              </p:ext>
            </p:extLst>
          </p:nvPr>
        </p:nvGraphicFramePr>
        <p:xfrm>
          <a:off x="251520" y="5013176"/>
          <a:ext cx="4104456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4456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>
                          <a:effectLst/>
                        </a:rPr>
                        <a:t>10. Water Works: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971359"/>
              </p:ext>
            </p:extLst>
          </p:nvPr>
        </p:nvGraphicFramePr>
        <p:xfrm>
          <a:off x="539552" y="5373216"/>
          <a:ext cx="358011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011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Water supply infrastructure including pipelines, pumps, and storage tanks.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Potable water distribution system.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Water quality monitoring and testing to ensure safe drinking water.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167264"/>
              </p:ext>
            </p:extLst>
          </p:nvPr>
        </p:nvGraphicFramePr>
        <p:xfrm>
          <a:off x="5292080" y="188640"/>
          <a:ext cx="3312368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368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 smtClean="0">
                          <a:effectLst/>
                        </a:rPr>
                        <a:t>11. </a:t>
                      </a:r>
                      <a:r>
                        <a:rPr lang="en-IN" sz="2000" b="1" u="none" strike="noStrike" dirty="0">
                          <a:effectLst/>
                        </a:rPr>
                        <a:t>Roads and Pathways: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265964"/>
              </p:ext>
            </p:extLst>
          </p:nvPr>
        </p:nvGraphicFramePr>
        <p:xfrm>
          <a:off x="5724128" y="476672"/>
          <a:ext cx="330811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8112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Well-designed roads and pathways for vehicular and pedestrian traffic.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Proper road markings, signage, and lighting for safety.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Sidewalks, crosswalks, and pedestrian-friendly features for walkability.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164682"/>
              </p:ext>
            </p:extLst>
          </p:nvPr>
        </p:nvGraphicFramePr>
        <p:xfrm>
          <a:off x="5292080" y="1700808"/>
          <a:ext cx="2209800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8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 smtClean="0">
                          <a:effectLst/>
                        </a:rPr>
                        <a:t>12. </a:t>
                      </a:r>
                      <a:r>
                        <a:rPr lang="en-IN" sz="2000" b="1" u="none" strike="noStrike" dirty="0">
                          <a:effectLst/>
                        </a:rPr>
                        <a:t>Street Lighting: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72167"/>
              </p:ext>
            </p:extLst>
          </p:nvPr>
        </p:nvGraphicFramePr>
        <p:xfrm>
          <a:off x="5652120" y="2060848"/>
          <a:ext cx="322007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007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Street lights along roads and pathways for visibility at night.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Energy-efficient LED lighting to reduce electricity consumption.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Timers or sensors for automatic control of lighting.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361495"/>
              </p:ext>
            </p:extLst>
          </p:nvPr>
        </p:nvGraphicFramePr>
        <p:xfrm>
          <a:off x="5347980" y="5301208"/>
          <a:ext cx="3769196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9196"/>
              </a:tblGrid>
              <a:tr h="4572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 smtClean="0">
                          <a:effectLst/>
                        </a:rPr>
                        <a:t>14. </a:t>
                      </a:r>
                      <a:r>
                        <a:rPr lang="en-IN" sz="2000" b="1" u="none" strike="noStrike" dirty="0">
                          <a:effectLst/>
                        </a:rPr>
                        <a:t>Waste Management System: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795138"/>
              </p:ext>
            </p:extLst>
          </p:nvPr>
        </p:nvGraphicFramePr>
        <p:xfrm>
          <a:off x="5724128" y="5661248"/>
          <a:ext cx="3796134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6134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Waste collection points for garbage disposal and recycling.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Recycling bins for segregating recyclable materials.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Regular waste collection services to maintain cleanliness.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89682"/>
              </p:ext>
            </p:extLst>
          </p:nvPr>
        </p:nvGraphicFramePr>
        <p:xfrm>
          <a:off x="5292080" y="3284984"/>
          <a:ext cx="3960440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 smtClean="0">
                          <a:effectLst/>
                        </a:rPr>
                        <a:t>13. </a:t>
                      </a:r>
                      <a:r>
                        <a:rPr lang="en-US" sz="2000" b="1" u="none" strike="noStrike" dirty="0">
                          <a:effectLst/>
                        </a:rPr>
                        <a:t>Electrical Layout and Cabling: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400542"/>
              </p:ext>
            </p:extLst>
          </p:nvPr>
        </p:nvGraphicFramePr>
        <p:xfrm>
          <a:off x="5652120" y="3573016"/>
          <a:ext cx="3384376" cy="153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376"/>
              </a:tblGrid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Design and installation of an efficient electrical layout to meet the power requirements of the commercial outlet and its occupants.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Use of quality electrical cables and components to ensure safe and reliable electricity supply throughout the premises.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Integration of energy-efficient lighting solutions and smart electrical systems for optimal energy management and cost savings.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66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l="-17000" t="-6000" r="-11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60648"/>
            <a:ext cx="860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/>
              <a:t>Your Gateway to a Beautiful Project Site</a:t>
            </a:r>
            <a:endParaRPr lang="en-IN" sz="2800" u="sng" dirty="0"/>
          </a:p>
        </p:txBody>
      </p:sp>
      <p:sp>
        <p:nvSpPr>
          <p:cNvPr id="6" name="Rectangle 5"/>
          <p:cNvSpPr/>
          <p:nvPr/>
        </p:nvSpPr>
        <p:spPr>
          <a:xfrm>
            <a:off x="179512" y="1268760"/>
            <a:ext cx="88204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Welcome </a:t>
            </a:r>
            <a:r>
              <a:rPr lang="en-US" b="1" dirty="0"/>
              <a:t>to </a:t>
            </a:r>
            <a:r>
              <a:rPr lang="en-US" b="1" dirty="0" err="1"/>
              <a:t>Alvista</a:t>
            </a:r>
            <a:r>
              <a:rPr lang="en-US" b="1" dirty="0"/>
              <a:t> Time Square</a:t>
            </a:r>
          </a:p>
          <a:p>
            <a:r>
              <a:rPr lang="en-US" dirty="0"/>
              <a:t>Step into the 6.37 acres of luxury</a:t>
            </a:r>
          </a:p>
          <a:p>
            <a:r>
              <a:rPr lang="en-US" dirty="0"/>
              <a:t>Discover anchor stores offering unparalleled shopping experiences</a:t>
            </a:r>
          </a:p>
          <a:p>
            <a:endParaRPr lang="en-US" b="1" dirty="0" smtClean="0"/>
          </a:p>
          <a:p>
            <a:r>
              <a:rPr lang="en-US" b="1" dirty="0" smtClean="0"/>
              <a:t>Convenience </a:t>
            </a:r>
            <a:r>
              <a:rPr lang="en-US" b="1" dirty="0"/>
              <a:t>at Your Fingertips</a:t>
            </a:r>
          </a:p>
          <a:p>
            <a:r>
              <a:rPr lang="en-US" dirty="0"/>
              <a:t>Enjoy drive-thru convenience for seamless shopping</a:t>
            </a:r>
          </a:p>
          <a:p>
            <a:r>
              <a:rPr lang="en-US" dirty="0"/>
              <a:t>Benefit from ample parking spaces for stress-free visits</a:t>
            </a:r>
          </a:p>
          <a:p>
            <a:endParaRPr lang="en-US" b="1" dirty="0" smtClean="0"/>
          </a:p>
          <a:p>
            <a:r>
              <a:rPr lang="en-US" b="1" dirty="0" smtClean="0"/>
              <a:t>Embrace </a:t>
            </a:r>
            <a:r>
              <a:rPr lang="en-US" b="1" dirty="0"/>
              <a:t>Nature</a:t>
            </a:r>
          </a:p>
          <a:p>
            <a:r>
              <a:rPr lang="en-US" dirty="0"/>
              <a:t>Immerse yourself in abundant green spaces</a:t>
            </a:r>
          </a:p>
          <a:p>
            <a:r>
              <a:rPr lang="en-US" dirty="0"/>
              <a:t>Relax in green open seating areas within the bustling city</a:t>
            </a:r>
          </a:p>
          <a:p>
            <a:endParaRPr lang="en-US" b="1" dirty="0" smtClean="0"/>
          </a:p>
          <a:p>
            <a:r>
              <a:rPr lang="en-IN" b="1" dirty="0"/>
              <a:t>Prime Investment </a:t>
            </a:r>
            <a:r>
              <a:rPr lang="en-IN" b="1" dirty="0" smtClean="0"/>
              <a:t>Opportunity</a:t>
            </a:r>
          </a:p>
          <a:p>
            <a:r>
              <a:rPr lang="en-US" dirty="0"/>
              <a:t>Prime location ensures high footfall and visibility for potential businesses.</a:t>
            </a:r>
          </a:p>
          <a:p>
            <a:r>
              <a:rPr lang="en-US" dirty="0"/>
              <a:t>Perfect opportunity for investors looking to capitalize on the upcoming transportation hub.</a:t>
            </a:r>
          </a:p>
          <a:p>
            <a:endParaRPr lang="en-US" b="1" dirty="0" smtClean="0"/>
          </a:p>
          <a:p>
            <a:r>
              <a:rPr lang="en-US" b="1" dirty="0" smtClean="0"/>
              <a:t>Your </a:t>
            </a:r>
            <a:r>
              <a:rPr lang="en-US" b="1" dirty="0"/>
              <a:t>Gateway to a Beautiful Project Site</a:t>
            </a:r>
          </a:p>
          <a:p>
            <a:r>
              <a:rPr lang="en-US" dirty="0"/>
              <a:t>Experience the luxury and convenience of </a:t>
            </a:r>
            <a:r>
              <a:rPr lang="en-US" dirty="0" err="1"/>
              <a:t>Alvista</a:t>
            </a:r>
            <a:r>
              <a:rPr lang="en-US" dirty="0"/>
              <a:t> Time Square</a:t>
            </a:r>
          </a:p>
        </p:txBody>
      </p:sp>
    </p:spTree>
    <p:extLst>
      <p:ext uri="{BB962C8B-B14F-4D97-AF65-F5344CB8AC3E}">
        <p14:creationId xmlns:p14="http://schemas.microsoft.com/office/powerpoint/2010/main" val="24283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1106</Words>
  <Application>Microsoft Office PowerPoint</Application>
  <PresentationFormat>On-screen Show (4:3)</PresentationFormat>
  <Paragraphs>153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Welcome to Alvista Time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FEATURES AND AMENITIES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Alvista Time Square</dc:title>
  <dc:creator>surinder kumar</dc:creator>
  <cp:lastModifiedBy>surinder kumar</cp:lastModifiedBy>
  <cp:revision>35</cp:revision>
  <dcterms:created xsi:type="dcterms:W3CDTF">2024-07-24T09:31:00Z</dcterms:created>
  <dcterms:modified xsi:type="dcterms:W3CDTF">2024-07-25T10:01:37Z</dcterms:modified>
</cp:coreProperties>
</file>